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74" r:id="rId4"/>
    <p:sldId id="273" r:id="rId5"/>
    <p:sldId id="277" r:id="rId6"/>
    <p:sldId id="258" r:id="rId7"/>
    <p:sldId id="259" r:id="rId8"/>
    <p:sldId id="261" r:id="rId9"/>
    <p:sldId id="278" r:id="rId10"/>
    <p:sldId id="264" r:id="rId11"/>
    <p:sldId id="267" r:id="rId12"/>
    <p:sldId id="266" r:id="rId13"/>
    <p:sldId id="268" r:id="rId14"/>
    <p:sldId id="275" r:id="rId15"/>
    <p:sldId id="270" r:id="rId16"/>
    <p:sldId id="271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6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8/22/2018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8/22/2018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8/22/2018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8/22/2018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8/22/2018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8/22/2018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AB4A-18AD-4204-94B9-5DB147DA9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1981200"/>
            <a:ext cx="9966960" cy="4048931"/>
          </a:xfrm>
        </p:spPr>
        <p:txBody>
          <a:bodyPr/>
          <a:lstStyle/>
          <a:p>
            <a:pPr algn="ctr"/>
            <a:r>
              <a:rPr lang="en-AU" b="1" dirty="0" err="1"/>
              <a:t>Boutiq</a:t>
            </a:r>
            <a:r>
              <a:rPr lang="en-AU" b="1" dirty="0"/>
              <a:t> travel </a:t>
            </a:r>
            <a:r>
              <a:rPr lang="en-AU" sz="8000" dirty="0"/>
              <a:t>ambassador program</a:t>
            </a:r>
            <a:br>
              <a:rPr lang="en-AU" dirty="0"/>
            </a:br>
            <a:r>
              <a:rPr lang="en-AU" dirty="0"/>
              <a:t>          </a:t>
            </a:r>
            <a:r>
              <a:rPr lang="en-AU" sz="2800" i="1" dirty="0"/>
              <a:t>GA Capstone project</a:t>
            </a:r>
            <a:br>
              <a:rPr lang="en-AU" i="1" dirty="0"/>
            </a:b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1D20C-E549-42EC-8F3E-281E01233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2126" y="5001431"/>
            <a:ext cx="2052274" cy="534923"/>
          </a:xfrm>
        </p:spPr>
        <p:txBody>
          <a:bodyPr>
            <a:normAutofit/>
          </a:bodyPr>
          <a:lstStyle/>
          <a:p>
            <a:r>
              <a:rPr lang="en-AU" dirty="0"/>
              <a:t>Johnny Huynh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495583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5B4ADB-FC49-4DD3-B3C1-6AC28C02062C}"/>
              </a:ext>
            </a:extLst>
          </p:cNvPr>
          <p:cNvSpPr txBox="1">
            <a:spLocks/>
          </p:cNvSpPr>
          <p:nvPr/>
        </p:nvSpPr>
        <p:spPr>
          <a:xfrm>
            <a:off x="0" y="-160509"/>
            <a:ext cx="7765710" cy="1087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Online time of active users each weekday?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3E6CC-B150-4200-BF81-7DF5099AF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30" y="1040961"/>
            <a:ext cx="4298959" cy="3520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A44EE5-2B62-4332-B543-CD7337858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762" y="167011"/>
            <a:ext cx="3954998" cy="3307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03CE79-0930-48D8-A83E-CFCAB3738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491" y="3429000"/>
            <a:ext cx="4155512" cy="33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27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5B4ADB-FC49-4DD3-B3C1-6AC28C02062C}"/>
              </a:ext>
            </a:extLst>
          </p:cNvPr>
          <p:cNvSpPr txBox="1">
            <a:spLocks/>
          </p:cNvSpPr>
          <p:nvPr/>
        </p:nvSpPr>
        <p:spPr>
          <a:xfrm>
            <a:off x="49735" y="0"/>
            <a:ext cx="10487319" cy="1087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Active users in the last 100 days?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78573A-D979-42BD-921C-4666B0E1D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5180" y="2935342"/>
            <a:ext cx="4266820" cy="690467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89.47% active in the last 100 days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0D343A-1FE6-4AFE-9A49-F9E82548E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8" y="1493718"/>
            <a:ext cx="6914752" cy="46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29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E7348D-FD0D-4448-8AD5-0AEB690CA222}"/>
              </a:ext>
            </a:extLst>
          </p:cNvPr>
          <p:cNvSpPr txBox="1">
            <a:spLocks/>
          </p:cNvSpPr>
          <p:nvPr/>
        </p:nvSpPr>
        <p:spPr>
          <a:xfrm>
            <a:off x="49735" y="0"/>
            <a:ext cx="11261116" cy="1087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 err="1"/>
              <a:t>InActive</a:t>
            </a:r>
            <a:r>
              <a:rPr lang="en-AU" sz="3600" dirty="0"/>
              <a:t> users from the last 100 days?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8C1EA9-8740-4B16-974B-ECCCFB3AC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905" y="2738533"/>
            <a:ext cx="4395574" cy="2379567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55.15% active in the last 100 days.</a:t>
            </a:r>
          </a:p>
          <a:p>
            <a:pPr marL="0" indent="0">
              <a:buNone/>
            </a:pPr>
            <a:r>
              <a:rPr lang="en-AU" b="1" dirty="0"/>
              <a:t>Still have the opportunity to get them back!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9E18E6-1530-4E0E-A034-C02C546F7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08" y="1170781"/>
            <a:ext cx="6802142" cy="45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8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0BAE32-996D-4156-A6F7-7AE71C2F2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" y="-228470"/>
            <a:ext cx="6420429" cy="1087452"/>
          </a:xfrm>
        </p:spPr>
        <p:txBody>
          <a:bodyPr>
            <a:normAutofit/>
          </a:bodyPr>
          <a:lstStyle/>
          <a:p>
            <a:r>
              <a:rPr lang="en-AU" sz="3600" dirty="0"/>
              <a:t>Social network analysis</a:t>
            </a:r>
            <a:endParaRPr lang="LID4096" sz="3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BEB6B2-2034-46A5-AA3D-4C4E9D030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1502" y="1478068"/>
            <a:ext cx="5966012" cy="3551255"/>
          </a:xfrm>
        </p:spPr>
        <p:txBody>
          <a:bodyPr/>
          <a:lstStyle/>
          <a:p>
            <a:pPr marL="0" indent="0">
              <a:buNone/>
            </a:pPr>
            <a:endParaRPr lang="en-AU" dirty="0"/>
          </a:p>
          <a:p>
            <a:r>
              <a:rPr lang="en-AU" dirty="0"/>
              <a:t>14 out of 20 are in 50 most central users.</a:t>
            </a:r>
          </a:p>
          <a:p>
            <a:r>
              <a:rPr lang="en-AU" dirty="0"/>
              <a:t> Filter out inactive users in the last 100 days.</a:t>
            </a:r>
          </a:p>
          <a:p>
            <a:pPr marL="0" indent="0">
              <a:buNone/>
            </a:pPr>
            <a:r>
              <a:rPr lang="en-AU" dirty="0">
                <a:sym typeface="Wingdings" panose="05000000000000000000" pitchFamily="2" charset="2"/>
              </a:rPr>
              <a:t>  13</a:t>
            </a:r>
            <a:r>
              <a:rPr lang="en-AU" dirty="0"/>
              <a:t> best of the best candidates for Ambassador program </a:t>
            </a:r>
          </a:p>
          <a:p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84E49-BA3E-4237-84FD-DF29B89FA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8" y="592282"/>
            <a:ext cx="5965442" cy="571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0B6566-35E5-4B69-98C3-2A8E2E4CE4C4}"/>
              </a:ext>
            </a:extLst>
          </p:cNvPr>
          <p:cNvSpPr txBox="1">
            <a:spLocks/>
          </p:cNvSpPr>
          <p:nvPr/>
        </p:nvSpPr>
        <p:spPr>
          <a:xfrm>
            <a:off x="105056" y="-228470"/>
            <a:ext cx="6420429" cy="1087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BEST OF THE BEST CANDIDATES</a:t>
            </a:r>
            <a:endParaRPr lang="LID4096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2F553-DC32-40E3-A368-29C830CEF4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2" t="10523" b="2516"/>
          <a:stretch/>
        </p:blipFill>
        <p:spPr>
          <a:xfrm>
            <a:off x="135884" y="698499"/>
            <a:ext cx="2369562" cy="44831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C6C39-4BBA-4B01-92CC-53BE83ADE5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17" r="-1"/>
          <a:stretch/>
        </p:blipFill>
        <p:spPr>
          <a:xfrm>
            <a:off x="8780606" y="1278388"/>
            <a:ext cx="2652604" cy="49403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99BB05-9332-4370-B14F-3FABBCF448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2410" y="1938789"/>
            <a:ext cx="2369562" cy="4284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37A486-DC00-46E9-89B6-8612AF1E7CD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5249" y="1054100"/>
            <a:ext cx="2369561" cy="44831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52558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9451C-F43E-4BCB-B499-44870DD18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55" y="1007706"/>
            <a:ext cx="11414510" cy="29774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dirty="0"/>
              <a:t>Combine results from K-means clustering, SNA and recent filter to select the best users for Ambassador Program.</a:t>
            </a:r>
          </a:p>
          <a:p>
            <a:pPr>
              <a:lnSpc>
                <a:spcPct val="150000"/>
              </a:lnSpc>
            </a:pPr>
            <a:r>
              <a:rPr lang="en-AU" dirty="0"/>
              <a:t>Focus on the most active markets (Paris, UK, France, Sydney, Melbourne, San </a:t>
            </a:r>
            <a:r>
              <a:rPr lang="en-AU" dirty="0" err="1"/>
              <a:t>Franscisco</a:t>
            </a:r>
            <a:r>
              <a:rPr lang="en-AU" dirty="0"/>
              <a:t>)</a:t>
            </a:r>
          </a:p>
          <a:p>
            <a:pPr>
              <a:lnSpc>
                <a:spcPct val="150000"/>
              </a:lnSpc>
            </a:pPr>
            <a:r>
              <a:rPr lang="en-AU" dirty="0"/>
              <a:t>Send out Promotions, Pop ups, Ambassador Request in most active hours.</a:t>
            </a:r>
          </a:p>
          <a:p>
            <a:pPr>
              <a:lnSpc>
                <a:spcPct val="150000"/>
              </a:lnSpc>
            </a:pPr>
            <a:r>
              <a:rPr lang="en-AU" dirty="0"/>
              <a:t>Check SNA models regularly to see the interaction and connection of the community.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CC8FD9-66E6-41CF-BDFB-E1B21215F53D}"/>
              </a:ext>
            </a:extLst>
          </p:cNvPr>
          <p:cNvSpPr txBox="1">
            <a:spLocks/>
          </p:cNvSpPr>
          <p:nvPr/>
        </p:nvSpPr>
        <p:spPr>
          <a:xfrm>
            <a:off x="143156" y="-79746"/>
            <a:ext cx="6420429" cy="1087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Recommendations</a:t>
            </a:r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1837330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582C73-1B5E-4D42-8ED6-5FD0729475C9}"/>
              </a:ext>
            </a:extLst>
          </p:cNvPr>
          <p:cNvSpPr txBox="1">
            <a:spLocks/>
          </p:cNvSpPr>
          <p:nvPr/>
        </p:nvSpPr>
        <p:spPr>
          <a:xfrm>
            <a:off x="143156" y="-79746"/>
            <a:ext cx="6420429" cy="1087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Future Works</a:t>
            </a:r>
            <a:endParaRPr lang="LID4096" sz="3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1DF5F9-93E8-499F-8DF0-70CE22F6D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55" y="1007706"/>
            <a:ext cx="11414510" cy="26625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dirty="0"/>
              <a:t>Add the weight of relationship in Social Network Analysis (follower </a:t>
            </a:r>
            <a:r>
              <a:rPr lang="en-AU" dirty="0" err="1"/>
              <a:t>v.s</a:t>
            </a:r>
            <a:r>
              <a:rPr lang="en-AU" dirty="0"/>
              <a:t>. following)</a:t>
            </a:r>
          </a:p>
          <a:p>
            <a:pPr>
              <a:lnSpc>
                <a:spcPct val="150000"/>
              </a:lnSpc>
            </a:pPr>
            <a:r>
              <a:rPr lang="en-AU" dirty="0"/>
              <a:t>Study the inactive group  more to develop a different strategy for them?</a:t>
            </a:r>
          </a:p>
          <a:p>
            <a:pPr>
              <a:lnSpc>
                <a:spcPct val="150000"/>
              </a:lnSpc>
            </a:pPr>
            <a:r>
              <a:rPr lang="en-AU" dirty="0"/>
              <a:t>Investigate what made a user clicks like/ wish list a review/ place </a:t>
            </a:r>
            <a:r>
              <a:rPr lang="en-AU" dirty="0">
                <a:sym typeface="Wingdings" panose="05000000000000000000" pitchFamily="2" charset="2"/>
              </a:rPr>
              <a:t></a:t>
            </a:r>
            <a:r>
              <a:rPr lang="en-AU" dirty="0"/>
              <a:t> Better recommender systems for greater users' interaction.</a:t>
            </a:r>
          </a:p>
        </p:txBody>
      </p:sp>
    </p:spTree>
    <p:extLst>
      <p:ext uri="{BB962C8B-B14F-4D97-AF65-F5344CB8AC3E}">
        <p14:creationId xmlns:p14="http://schemas.microsoft.com/office/powerpoint/2010/main" val="2968939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ank you powerpoint slide">
            <a:extLst>
              <a:ext uri="{FF2B5EF4-FFF2-40B4-BE49-F238E27FC236}">
                <a16:creationId xmlns:a16="http://schemas.microsoft.com/office/drawing/2014/main" id="{E90811A2-DEDD-496C-BA6E-D548F74F1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963" y="1192864"/>
            <a:ext cx="6236073" cy="416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71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1260-0DB9-4A63-B2B1-CDAE1F2D8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79" y="-228470"/>
            <a:ext cx="6420429" cy="1220455"/>
          </a:xfrm>
        </p:spPr>
        <p:txBody>
          <a:bodyPr>
            <a:normAutofit/>
          </a:bodyPr>
          <a:lstStyle/>
          <a:p>
            <a:r>
              <a:rPr lang="en-AU" sz="3600" dirty="0"/>
              <a:t>introduction</a:t>
            </a:r>
            <a:endParaRPr lang="LID4096" sz="36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E318CE-0A62-4DBE-8D00-FAE7D965E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9098" y="1075875"/>
            <a:ext cx="3007168" cy="223658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DF992-0F31-48FD-8469-4E775AF86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675" y="3689107"/>
            <a:ext cx="5755945" cy="2619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3A6888-22B9-47FC-B391-07E6474FE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71" y="703616"/>
            <a:ext cx="8107481" cy="2725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C72CE0-B686-43F3-8FBD-54C8A7A47A73}"/>
              </a:ext>
            </a:extLst>
          </p:cNvPr>
          <p:cNvSpPr txBox="1">
            <a:spLocks/>
          </p:cNvSpPr>
          <p:nvPr/>
        </p:nvSpPr>
        <p:spPr>
          <a:xfrm>
            <a:off x="438019" y="3534946"/>
            <a:ext cx="550492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EF6DFF-6B1E-4BC5-A144-321B3523CE5C}"/>
              </a:ext>
            </a:extLst>
          </p:cNvPr>
          <p:cNvSpPr txBox="1">
            <a:spLocks/>
          </p:cNvSpPr>
          <p:nvPr/>
        </p:nvSpPr>
        <p:spPr>
          <a:xfrm>
            <a:off x="142380" y="4254003"/>
            <a:ext cx="6420428" cy="2405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Leveraging the power of  YOUR social networks</a:t>
            </a:r>
          </a:p>
          <a:p>
            <a:r>
              <a:rPr lang="en-AU" dirty="0"/>
              <a:t>A memory bank to recommend unique places</a:t>
            </a:r>
          </a:p>
          <a:p>
            <a:r>
              <a:rPr lang="en-AU" dirty="0"/>
              <a:t>A trip planning App, with search and quality visuals at its core</a:t>
            </a:r>
          </a:p>
        </p:txBody>
      </p:sp>
    </p:spTree>
    <p:extLst>
      <p:ext uri="{BB962C8B-B14F-4D97-AF65-F5344CB8AC3E}">
        <p14:creationId xmlns:p14="http://schemas.microsoft.com/office/powerpoint/2010/main" val="189352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1260-0DB9-4A63-B2B1-CDAE1F2D8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79" y="-228470"/>
            <a:ext cx="6420429" cy="1220455"/>
          </a:xfrm>
        </p:spPr>
        <p:txBody>
          <a:bodyPr>
            <a:normAutofit/>
          </a:bodyPr>
          <a:lstStyle/>
          <a:p>
            <a:r>
              <a:rPr lang="en-AU" sz="3600" dirty="0"/>
              <a:t>Where our users come from?</a:t>
            </a:r>
            <a:endParaRPr lang="LID4096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4DFC9-C0ED-4CFE-AB94-1094A329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2" y="856440"/>
            <a:ext cx="11266875" cy="5269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806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1260-0DB9-4A63-B2B1-CDAE1F2D8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79" y="117446"/>
            <a:ext cx="6988263" cy="874539"/>
          </a:xfrm>
        </p:spPr>
        <p:txBody>
          <a:bodyPr>
            <a:normAutofit/>
          </a:bodyPr>
          <a:lstStyle/>
          <a:p>
            <a:r>
              <a:rPr lang="en-AU" sz="3600" dirty="0"/>
              <a:t>AMBASSADOR?</a:t>
            </a:r>
            <a:endParaRPr lang="LID4096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064AF-E811-4E2A-BBBA-84304CC75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72" y="749301"/>
            <a:ext cx="11634662" cy="2939402"/>
          </a:xfrm>
        </p:spPr>
        <p:txBody>
          <a:bodyPr/>
          <a:lstStyle/>
          <a:p>
            <a:pPr marL="0" indent="0">
              <a:buNone/>
            </a:pPr>
            <a:r>
              <a:rPr lang="en-AU" i="1" dirty="0"/>
              <a:t>Goal:</a:t>
            </a:r>
          </a:p>
          <a:p>
            <a:r>
              <a:rPr lang="en-AU" dirty="0"/>
              <a:t>Identify the most active group of users to grant them Ambassador title. </a:t>
            </a:r>
          </a:p>
          <a:p>
            <a:pPr marL="0" indent="0">
              <a:buNone/>
            </a:pPr>
            <a:r>
              <a:rPr lang="en-AU" i="1" dirty="0"/>
              <a:t>Techniques: </a:t>
            </a:r>
          </a:p>
          <a:p>
            <a:r>
              <a:rPr lang="en-AU" b="1" dirty="0"/>
              <a:t>K-means clustering</a:t>
            </a:r>
            <a:r>
              <a:rPr lang="en-AU" dirty="0"/>
              <a:t>:  measure the similarity of users and place them into the same group.</a:t>
            </a:r>
          </a:p>
          <a:p>
            <a:r>
              <a:rPr lang="en-AU" b="1" dirty="0"/>
              <a:t>Social Network Analysis (SNA):  </a:t>
            </a:r>
            <a:r>
              <a:rPr lang="en-AU" dirty="0"/>
              <a:t>identify the most ‘central’ users who act as a ‘transport hub’ where many other connections have to pass through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FA7A2-AB0F-4B0E-926E-EDD4F45C9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98" y="3110961"/>
            <a:ext cx="4845576" cy="3295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A5442B-0249-4357-82A2-7BFAFE5DD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372" y="2768578"/>
            <a:ext cx="4074010" cy="37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5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967140-C4DD-464C-BD66-AB193CD7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79" y="117446"/>
            <a:ext cx="6988263" cy="874539"/>
          </a:xfrm>
        </p:spPr>
        <p:txBody>
          <a:bodyPr>
            <a:normAutofit/>
          </a:bodyPr>
          <a:lstStyle/>
          <a:p>
            <a:r>
              <a:rPr lang="en-AU" sz="3600" dirty="0"/>
              <a:t>K-means clustering?</a:t>
            </a:r>
            <a:endParaRPr lang="LID4096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C263E-DD08-4FE2-9C39-39685F3B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985"/>
            <a:ext cx="6422194" cy="3264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F4779A-7543-40DE-80F2-869A6B4E1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194" y="2066292"/>
            <a:ext cx="4572000" cy="4572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668157-E97E-487F-B306-88CD66521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902" y="4858473"/>
            <a:ext cx="5627675" cy="10075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Similar users in the same group (‘cluster’)</a:t>
            </a:r>
          </a:p>
        </p:txBody>
      </p:sp>
    </p:spTree>
    <p:extLst>
      <p:ext uri="{BB962C8B-B14F-4D97-AF65-F5344CB8AC3E}">
        <p14:creationId xmlns:p14="http://schemas.microsoft.com/office/powerpoint/2010/main" val="5556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A1154-C8EE-47AE-8D4B-809BD4DEA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959" y="574745"/>
            <a:ext cx="10058400" cy="5859305"/>
          </a:xfrm>
        </p:spPr>
        <p:txBody>
          <a:bodyPr/>
          <a:lstStyle/>
          <a:p>
            <a:r>
              <a:rPr lang="en-AU" b="1" dirty="0"/>
              <a:t>Features:</a:t>
            </a:r>
          </a:p>
          <a:p>
            <a:pPr marL="0" indent="0">
              <a:buNone/>
            </a:pPr>
            <a:r>
              <a:rPr lang="en-AU" dirty="0" err="1"/>
              <a:t>wish_count</a:t>
            </a:r>
            <a:r>
              <a:rPr lang="en-AU" dirty="0"/>
              <a:t>,  </a:t>
            </a:r>
            <a:r>
              <a:rPr lang="en-AU" dirty="0" err="1"/>
              <a:t>like_count</a:t>
            </a:r>
            <a:endParaRPr lang="en-AU" dirty="0"/>
          </a:p>
          <a:p>
            <a:pPr marL="0" indent="0">
              <a:buNone/>
            </a:pPr>
            <a:r>
              <a:rPr lang="en-AU" dirty="0" err="1"/>
              <a:t>own_wish_count</a:t>
            </a:r>
            <a:r>
              <a:rPr lang="en-AU" dirty="0"/>
              <a:t>, </a:t>
            </a:r>
            <a:r>
              <a:rPr lang="en-AU" dirty="0" err="1"/>
              <a:t>own_like_count</a:t>
            </a:r>
            <a:r>
              <a:rPr lang="en-AU" dirty="0"/>
              <a:t>, </a:t>
            </a:r>
            <a:r>
              <a:rPr lang="en-AU" dirty="0" err="1"/>
              <a:t>reviews_count</a:t>
            </a:r>
            <a:r>
              <a:rPr lang="en-AU" dirty="0"/>
              <a:t>, </a:t>
            </a:r>
            <a:r>
              <a:rPr lang="en-AU" dirty="0" err="1"/>
              <a:t>followers_count</a:t>
            </a:r>
            <a:r>
              <a:rPr lang="en-AU" dirty="0"/>
              <a:t> (most important)</a:t>
            </a:r>
          </a:p>
          <a:p>
            <a:pPr marL="0" indent="0">
              <a:buNone/>
            </a:pPr>
            <a:r>
              <a:rPr lang="en-AU" dirty="0" err="1"/>
              <a:t>reviews_quality</a:t>
            </a:r>
            <a:r>
              <a:rPr lang="en-AU" dirty="0"/>
              <a:t>, </a:t>
            </a:r>
            <a:r>
              <a:rPr lang="en-AU" dirty="0" err="1"/>
              <a:t>places_quality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High correlation is good because they are a</a:t>
            </a:r>
          </a:p>
          <a:p>
            <a:pPr marL="0" indent="0">
              <a:buNone/>
            </a:pPr>
            <a:r>
              <a:rPr lang="en-AU" dirty="0"/>
              <a:t>good combination to indicate the activeness.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Some highly correlated pairs:</a:t>
            </a:r>
          </a:p>
          <a:p>
            <a:pPr marL="0" indent="0">
              <a:buNone/>
            </a:pPr>
            <a:r>
              <a:rPr lang="en-AU" dirty="0" err="1"/>
              <a:t>reviews_count</a:t>
            </a:r>
            <a:r>
              <a:rPr lang="en-AU" dirty="0"/>
              <a:t> &amp; </a:t>
            </a:r>
            <a:r>
              <a:rPr lang="en-AU" dirty="0" err="1"/>
              <a:t>own_like_count</a:t>
            </a:r>
            <a:endParaRPr lang="en-AU" dirty="0"/>
          </a:p>
          <a:p>
            <a:pPr marL="0" indent="0">
              <a:buNone/>
            </a:pPr>
            <a:r>
              <a:rPr lang="en-AU" dirty="0" err="1"/>
              <a:t>followers_count</a:t>
            </a:r>
            <a:r>
              <a:rPr lang="en-AU" dirty="0"/>
              <a:t> &amp; </a:t>
            </a:r>
            <a:r>
              <a:rPr lang="en-AU" dirty="0" err="1"/>
              <a:t>own_like_count</a:t>
            </a:r>
            <a:endParaRPr lang="en-AU" dirty="0"/>
          </a:p>
          <a:p>
            <a:pPr marL="0" indent="0">
              <a:buNone/>
            </a:pPr>
            <a:r>
              <a:rPr lang="en-AU" dirty="0" err="1"/>
              <a:t>like_count</a:t>
            </a:r>
            <a:r>
              <a:rPr lang="en-AU" dirty="0"/>
              <a:t> &amp;  </a:t>
            </a:r>
            <a:r>
              <a:rPr lang="en-AU" dirty="0" err="1"/>
              <a:t>own_like_count</a:t>
            </a:r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F86F9B-FE69-4A9F-AC10-984FB1F15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79" y="-228470"/>
            <a:ext cx="6420429" cy="1087452"/>
          </a:xfrm>
        </p:spPr>
        <p:txBody>
          <a:bodyPr>
            <a:normAutofit/>
          </a:bodyPr>
          <a:lstStyle/>
          <a:p>
            <a:r>
              <a:rPr lang="en-AU" sz="3600" dirty="0"/>
              <a:t>K-means clustering – FROM ID 2004</a:t>
            </a:r>
            <a:endParaRPr lang="LID4096" sz="3600" dirty="0"/>
          </a:p>
        </p:txBody>
      </p:sp>
      <p:sp>
        <p:nvSpPr>
          <p:cNvPr id="2" name="AutoShape 2" descr="data:image/png;base64,iVBORw0KGgoAAAANSUhEUgAAAnMAAAKKCAYAAABWLd3fAAAABHNCSVQICAgIfAhkiAAAAAlwSFlzAAALEgAACxIB0t1+/AAAADl0RVh0U29mdHdhcmUAbWF0cGxvdGxpYiB2ZXJzaW9uIDIuMS4yLCBodHRwOi8vbWF0cGxvdGxpYi5vcmcvNQv5yAAAIABJREFUeJzs3XmcZHV57/HPF0RQGJDNBVBAglFQQBgUAygIGkTjiiLiAsl1NFFBjVFcQtDEuCXxxmjUAQVRcEFRCZcb8CI4iGwjDMPmQhADEREU2RRk6Of+UaelaHu6e4auPlWnP29e9epTZ31OFTP9zPNbTqoKSZIkjaY12g5AkiRJq89kTpIkaYSZzEmSJI0wkzlJkqQRZjInSZI0wkzmJEmSRpjJnCRJ0hxI8tkkv0hy+Uq2J8nHklydZHmSnWdyXpM5SZKkuXEcsN8U258DbNu8FgGfnMlJTeYkSZLmQFUtAX41xS4vAI6vnvOBhyV51HTnNZmTJEkaDpsD1/W9v75ZN6UHDSwczYTPUpMkzTeZy4vdc/M1c/a79sGbbvM6es2j4xZX1eJVOMVkn8208ZvMSZIkzYImcVuV5G2i64FH973fAvjZdAfZzCpJkjQcTgFe3Yxq3Q24tapumO4gK3OSJKm7xu5tO4LfS/JFYC9gkyTXA38HrAVQVZ8CTgP2B64GfgMcOqPzVtltq0V++JKk+WZu+8z94sdz9rt2rYdvO6f3Ns7KnCRJ6q4aazuCgbPPnCRJ0gizMidJkrprzMqcJEmShpiVOUmS1FllnzlJkiQNMytzkiSpu+wzJ0mSpGFmZU6SJHWXfeYkSZI0zKzMSZKk7hqiZ7MOipU5SZKkEWZlTpIkdZd95iRJkjTMTOYkSZJGmM2skiSpu5w0WJIkScPMypwkSeqscgCEJEmShpmVOUmS1F32mZMkSdIwszInSZK6yz5zkiRJGmZW5iRJUneN3dt2BANnZU6SJGmEWZmTJEndZZ+54ZDktCQPm2L7tUk2mcuYVibJVkle0XYckiRpfhiJylxV7d92DKtgK+AVwIktxyFJkpxnbm4keXuSw5rljyb5drO8T5IvjFfekqyb5P8kuTTJ5UkO7DvNm5JcnOSyJI+f4lrrJTm22W95kpc06w9q1l2e5EN9+9/Rt3xAkuOa5eOSfCzJ95Jck+SAZrcPAnsmWZbkLbP1GUmSJE1mKJI5YAmwZ7O8EFgvyVrAHsA5ffvtB/ysqnasqicC/9m37eaq2hn4JPC2Ka71t8CtVfWkqtoB+HaSzYAPAc8EdgJ2TfLCGcT9qCbG59FL4gCOAM6pqp2q6qMTD0iyKMnSJEsXL148g0tIkqTVVmNz92rJsCRz3wd2SbIAuBs4j15Styf3T+YuA/ZN8qEke1bVrX3bTu4711ZTXGtf4BPjb6rqFmBX4OyquqmqVgAnAE+fQdzfqKqxqroSeMQM9qeqFlfVwqpauGjRopkcIkmStFJDkcxV1T3AtcChwPfoJXB7A9sAV/Xt9yNgF3pJ3QeSHNl3mrubn/cydV/AADXJupWG17e8zoRtd/ctT3UOSZKkgRiKZK6xhF7z6BJ6ydzrgWVV9ftkqmkO/U1VfQH4J2Dn1bjOGcAb+865IXAB8IymX96awEHAd5pdbkzyhCRrAC+awflvBxasRlySJGm2jY3N3aslw5TMnUOvD9p5VXUjcBf3b2IFeBJwYZJlwLuBf1iN6/wDsGEz0OFSYO+qugF4J3AWcClwcVV9s9n/COBU4NvADTM4/3JgRTNIwwEQkiRpoNJX+NLc88OXJM03c9ot6a5LT5uz37Xr7Lh/K12uhqkyJ0mSpFU0EpMGr44khwKHT1h9blW9oY14JElSC+bB47w6m8xV1bHAsW3HIUmSNEidTeYkSZJ8nJckSZKGmpU5SZLUXfOgz5yVOUmSpBFmZU6SJHXX2L1tRzBwVuYkSZJGmJU5SZLUXfaZkyRJ0jCzMidJkrrLeeYkSZI0zEzmJEmSRpjNrJIkqbscACFJkqRhZmVOkiR1lwMgJEmSNMyszEmSpO6yMidJkqRhZmVOkiR1VtW9bYcwcFbmJEmSRpiVOUmS1F32mZMkSdIwszInSZK6yydASJIkaZhZmZMkSd01D/rMmcy1aIP1tmk7hIG79Y7/ajsESZI6zWROkiR1l33mJEmSNMxM5iRJkkaYzaySJKm75sEACCtzkiRJI8zKnCRJ6i4HQEiSJGmYWZmTJEndZZ85SZIkDTMrc5IkqbuszEmSJGmYWZmTJEnd5WhWSZIkDTMrc5IkqbvsMydJkqRhZmVOkiR1l33mJEmSNMyszEmSpO6yz5wkSZKGmcmcJEnSCLOZVZIkdZcDICRJkjTMrMxJkqTucgCEJEmShpmVOUmS1F1W5iRJkjTMrMxJkqTuqmo7goGzMidJkjTCrMxJkqTuss+cJEmShpmVOUmS1F1W5oZDkucnOWKK7Yck+fhcxjSVJp7N2o5DkiR130hU5qrqFOCUtuNYBYcAlwM/azkOSZLmN5/N2pPkrUkub15vTvL2JIc12z6a5NvN8j5JvtAs35Hk/UkuTXJ+kkes5NxrJrkmPQ9LMpbk6c22c5L8UX/lLclLmzguTbKk71SbJfnPJD9O8uFp7me/JBc35zizWbdRkm8kWd7Eu0Oz/qgkb+s79vIkWzWvq5IcneSKJGckeUiSA4CFwAlJliV5yEw+Y0mSpNUxbTKXZBfgUOCpwG7Aa4FzgD2bXRYC6yVZC9ij2QawLnB+Ve0ILGmO+wNVdS/wI2C75vjvA3smWRvYoqqunnDIkcCfNud9ft/6nYADgScBByZ59EruZ1PgaOAlzTle2mx6L3BJVe0AvAs4fqrPpbEt8Imq2h74dXPOrwJLgYOraqeq+u2E6y9KsjTJ0t/dc9sMLiFJklbb2NjcvVoyk8rcHsDXq+rOqroDOBl4CrBLkgXA3cB59JK6PbkvmfsdcGqz/H1gqymucQ7w9Ob1geaauwIXTbLvucBxSV4LrNm3/syqurWq7gKuBLZcybV2A5ZU1U8AqupXfff5+Wbdt4GNk2wwRcwAP6mqZc3ydPdIc+7FVbWwqhY+eK31p9tdkiRpSjNJ5jLJugKupVex+x69ZGxvYBvgqmafe6p+P+3yvUzdP2+80vcU4DTgYcBe9Cp6979w1euB9wCPBpYl2bjZdHffblNdL038k63/g8sBK7j/57RO3/JMrylJktpQNXevlswkmVsCvDDJQ5OsC7yIXvK1BHhb8/Mc4PXAsr4EblVcAPwJMNZU1pYBr+O+Kt/vJdmmqi6oqiOBm+kldaviPOAZSbZuzrdRs34JcHCzbi/g5qq6jV7SunOzfmdg6xlc43ZgwSrGJUmStMqmTeaq6mLgOOBCeknXMVV1Cb1E61HAeVV1I3AXkyRfM1FVdwPXAec3q86hlwxdNsnuH0lyWZLL6SVgl67itW4CFgEnJ7kU+HKz6ShgYZLlwAeB1zTrvwZslGQZ8Jf0+vdN5zjgUw6AkCRJg5bVK6RpNmyw3jad//BvveO/2g5BkjRcJuvWNDC/Pfbtc/a79iGHfnhO723cSEwaLEmS1AXN9Gg/THL1ZA9ESPKYJGcluaSZLm3/6c45px32k7yb+6YCGXdSVb1/QNe7AFh7wupXVdVkzbeSJKlrhuhxXknWBD4BPAu4HrgoySlVdWXfbu8BvlJVn0yyHb2BoVtNdd45TeaapG0gidtKrvfUubqWJEnSNJ4CXF1V1wAk+RLwAnpTqo0rYHzusg2YwdOknEpDkiR11xw+zivJInqDLMctrqrFfe83pzfgc9z19B7K0O8o4Iwkb6L3AIZ9p7uuyZwkSdIsaBK3xVPssrI5bfsdBBxXVf+c5GnA55M8sWrlWanJnCRJ6qwaG6qJI67n/vPjbsEfNqP+BbAfQFWdl2QdYBPgFys7qaNZJUmS5sZFwLZJtk7yYODlwCkT9vlvYB+AJE+g9+Spm6Y6qZU5SZLUXUM0mrWqViR5I3A6vefLf7aqrkjyPmBpVZ0C/DVwdJK30GuCPWS6p2uZzEmSJM2RqjqN3nQj/euO7Fu+Eth9Vc5pMidJkrprDkeztsU+c5IkSSPMypwkSequ4RrNOhBW5iRJkkaYlTlJktRdQzSadVCszEmSJI0wkzlJkqQRZjOrJEnqLptZJUmSNMyszEmSpO6a+klYnWBlTpIkaYRZmZMkSd1lnzlJkiQNMytzkiSpu3yclyRJkoaZlTlJktRdZZ85SZIkDTErc5IkqbvmQZ85k7kWbbT2em2HMFAvW7Ad79jqoLbDGKgPXfvFtkOQJM1zJnOSJKmzynnmJEmSNMyszEmSpO6aB33mrMxJkiSNMJM5SZKkEWYzqyRJ6i4nDZYkSdIwszInSZK6ywEQkiRJGmZW5iRJUnc5abAkSZKGmZU5SZLUXfaZkyRJ0jCzMidJkrrLeeYkSZI0zKzMSZKk7rLPnCRJkoaZlTlJktRZ5TxzkiRJGmZW5iRJUnfZZ06SJEnDzGROkiRphNnMKkmSustmVkmSJA0zK3OSJKm7fJyXJEmShpmVOUmS1F32mZMkSdIwszInSZI6q6zMSZIkaZhZmZMkSd1lZa5dSe5ofm6W5KvN8iFJPt5uZFNLslWSV7QdhyRJ6r6RqMxV1c+AA9qOYxVsBbwCOLHlOCRJmt/GnGduKDSVrssnWf/cJOcl2STJpkm+luSi5rX7FOdbL8mxSS5LsjzJS5r1BzXrLk/yob797+hbPiDJcc3ycUk+luR7Sa5JMp5wfhDYM8myJG+ZpY9BkiTpD4xEZW4ySV4EvBXYv6puSXIi8NGq+m6SxwCnA09YyeF/C9xaVU9qzrVhks2ADwG7ALcAZyR5YVV9Y5pQHgXsATweOAX4KnAE8Laqet4kcS8CFgFs/NDNWbDOxqt035IkaRXMgz5zo5rM7Q0sBJ5dVbc16/YFtksyvs/6SRZU1e2THL8v8PLxN00y+HTg7Kq6CSDJCcDTgemSuW9U1RhwZZJHTBd4VS0GFgNsvfGO3f8/TJIkDdSoJnPXAI8FHgcsbdatATytqn47g+MDTEykMtmOjf5915mw7e4ZnkOSJM21eVCZG4k+c5P4KfBi4Pgk2zfrzgDeOL5Dkp2mOH7ivhsCFwDPaPrfrQkcBHyn2eXGJE9IsgbwohnEdzuwYKY3I0mStLpGNZmjqn4IHAyclGQb4DBgYTOg4Urg9VMc/g/Ahs1Ah0uBvavqBuCdwFnApcDFVfXNZv8jgFOBbwM3zCC85cCKJJc6AEKSJA1SqrpffhxWXe8z97IF27UdwsB96Novth2CJI2aOe2SdNvr/nTOfteu/+nTW+luNbKVOUmSJI3uAIgZSXIocPiE1edW1RvaiEeSJM2xeTAAotPJXFUdCxzbdhySJEmD0ulkTpIkzXPzoDJnnzlJkqQRZmVOkiR1VlmZkyRJ0jCzMidJkrrLypwkSZKGmZU5SZLUXWNtBzB4VuYkSZJGmJU5SZLUWY5mlSRJ0lCzMidJkrrLypwkSZKGmcmcJEnSCLOZVZIkdZdTk0iSJGmYWZmTJEmd5dQkkiRJGmpW5iRJUnfZZ06SJEnDzMqcJEnqLPvMSZIkaahZmZMkSd1lnzlJkiQNMytzkiSps2oeVOZM5lr0u7EVbYcwUK9b8Mu2QxioTfdZm9vf/GdthzEwC/73f7QdgiRpBkzmJElSd82Dypx95iRJkkaYlTlJktRZ86HPnJU5SZKkEWYyJ0mSNMJsZpUkSd1lM6skSZKGmZU5SZLUWQ6AkCRJ0lCzMidJkjrLypwkSZKGmpU5SZLUWVbmJEmSNNSszEmSpO6qtB3BwFmZkyRJGmEmc5IkqbNqbO5eM5FkvyQ/THJ1kiNWss/LklyZ5IokJ053TptZJUmS5kCSNYFPAM8CrgcuSnJKVV3Zt8+2wDuB3avqliQPn+68JnOSJKmzamyo+sw9Bbi6qq4BSPIl4AXAlX37vBb4RFXdAlBVv5jupDazSpIkzY3Ngev63l/frOv3OOBxSc5Ncn6S/aY7qZU5SZLUWXM5z1ySRcCivlWLq2px/y6THFYT3j8I2BbYC9gCOCfJE6vq1yu7rsmcJEnSLGgSt8VT7HI98Oi+91sAP5tkn/Or6h7gJ0l+SC+5u2hlJ7WZVZIkaW5cBGybZOskDwZeDpwyYZ9vAHsDJNmEXrPrNVOd1MqcJEnqrBqiSYOrakWSNwKnA2sCn62qK5K8D1haVac0256d5ErgXuBvquqXU53XZE6SJGmOVNVpwGkT1h3Zt1zAW5vXjJjMSZKkzprLARBtsc+cJEnSCLMyJ0mSOmvIJg0eCCtzkiRJI8zKnCRJ6qyaOCVvB1mZkyRJGmFW5iRJUmfZZ65FSY5K8rZm+X1J9m2Wr21mRB5aSQ5JslnbcUiSpO4bicpc/2R6I+IQ4HL+8HlrkiRpDlmZm0KStya5vHm9OcnbkxzWbPtokm83y/sk+UKzfEeS9ye5NMn5SR4xw2sdl+SACesekuQ/k7y2ef/KJBcmWZbk00nWnOJ8+yW5uInjzGbdRkm+kWR5E9sOzfrfVwib95cn2ap5XZXk6CRXJDmjiekAYCFwQhPLQ1blc5UkSVoVq5XMJdkFOBR4KrAb8FrgHGDPZpeFwHpJ1gL2aLYBrAucX1U7Akua41bHesB/ACdW1dFJngAcCOxeVTvRe5bZwSuJfVPgaOAlTRwvbTa9F7ikqnYA3gUcP4M4tgU+UVXbA79uzvlVYClwcFXtVFW/nXD9RUmWJll65923rOJtS5KkVVE1d6+2rG5lbg/g61V1Z1XdAZwMPAXYJckC4G7gPHpJ3Z7cl8z9Dji1Wf4+sNVqXv+bwLFVNZ5w7QPsAlyUZFnz/rErOXY3YElV/QSgqn7Vd0+fb9Z9G9g4yQbTxPGTqlrWLM/ofqpqcVUtrKqF66694XS7S5IkTWl1+8xN1gBdwLX0KnbfA5YDewPbAFc1+9zTPEAWetWz1b3+ucBzkpzYnC/A56rqnTOMfbL8eWX3tIL7J73r9C3f3bd8L2CTqiRJQ8Q+cyu3BHhhkocmWRd4Eb3q2xLgbc3Pc4DXA8v6ErjZciTwS+Dfm/dnAgckeTj8vv/blis59jzgGUm2Ht+3754ObtbtBdxcVbfRS1B3btbvDGw9g/huBxas2i1JkiStutVK5qrqYuA44ELgAuCYqrqEXgL3KOC8qroRuIv7mlhn25uBdZJ8uKquBN4DnJFkOfCtJo7JYr8JWAScnORS4MvNpqOAhc3xHwRe06z/GrBR03z7l8CPZhDbccCnHAAhSZIGLbNfNNNMbb7h9p3+8M/ZYvO2QxioTfdZu+0QBmrB//6PtkOQ1E1z2u75X0/80zn7XbvN5ae30qY7tJMGS5IkaXqtTxqc5N3cNz3IuJOq6v2zcO4LgInlk1dV1WUP9NySJGn41VjbEQxe68lck7Q94MRtJed+6iDOK0mSNCxaT+YkSZIGZaycmkSSJElDzMqcJEnqrLIyJ0mSpGFmZU6SJHWWj/OSJEnSULMyJ0mSOms+POjKypwkSdIIszInSZI6yz5zkiRJGmpW5iRJUmf5BAhJkiQNNZM5SZKkEWYzqyRJ6iwf5yVJkqShZmVOkiR1lpMGS5IkaahZmZMkSZ3l1CSSJEkaalbmJElSZzmaVZIkSUPNypwkSeosR7NKkiRpqFmZkyRJnTUfRrOazLVo7TUf3HYIA7X8pk3aDmGgHn/ar9sOYWC2fM+O/Pb4d7YdxkA95NUfaDsESZoVJnOSJKmzHM0qSZKkoWZlTpIkddZ86DNnZU6SJGmEWZmTJEmdNQ+mmbMyJ0mSNMpM5iRJkkaYzaySJKmzHAAhSZKkoWZlTpIkdZaTBkuSJGmoWZmTJEmdNdZ2AHPAypwkSdIIszInSZI6q7DPnCRJkoaYlTlJktRZY/PgeV5W5iRJkkaYlTlJktRZY/aZkyRJ0jCzMidJkjrL0aySJEkaalbmJElSZ/kECEmSJA01kzlJkqQRZjOrJEnqLAdASJIkaahZmZMkSZ3lAAhJkiQNNStzkiSps6zMSZIkaahZmZMkSZ3laNY5lOS0JA9rO47ZkGSnJPu3HYckSeq+gVTmkgRIVc24qbqqupT87AQsBE5rOxBJkuazse4X5mavMpdkqyRXJfl34GLgVUnOS3JxkpOSrJfkOUm+0nfMXkn+o1m+NskmzfIrk1yYZFmSTydZM8nLkvxLs/3wJNc0y9sk+W6z/MEkVyZZnuSfpoj1EUm+nuTS5vUnzfq3Jrm8eb25774u7zv2bUmOapbPTvKhJtYfJdkzyYOB9wEHNvEfOFufsSRJ0kSzXZn7Y+BQ4EjgZGDfqrozyTuAtwL/CHw6ybpVdSdwIPDl/hMkeUKzfvequqdJDg8GzgD+ptltT+CXSTYH9gDOSbIR8CLg8VVV0zTZfgz4TlW9KMmawHpJdmlifyoQ4IIk3wFumeaeH1RVT2maVf+uqvZNciSwsKreOHHnJIuARQAbr7sF66+zyTSnlyRJq2vMPnOr7KdVdT6wG7AdcG6SZcBrgC2ragXwn8CfJXkQ8FzgmxPOsQ+wC3BRc+w+wGOr6uf0kq4FwKOBE4Gn00vszgFuA+4CjknyYuA3U8T5TOCTAFV1b1XdSi8p/HpV3VlVd9BLRvecwT2f3Pz8PrDVdDtX1eKqWlhVC03kJEnSAzXblbk7m58BvlVVB02yz5eBNwC/Ai6qqtsnbA/wuap65yTHnkevevZDegncnwNPA/66qlYkeQq95O/lwBvpJW0ztbLUfQX3T3rXmbD97ubnvTg6WJKkoVJtBzAHBjWa9Xxg9yR/BJDkoUke12w7G9gZeC0TmlgbZwIHJHl4c+xGSbZsti0B3tb8vATYG7i7qm5Nsh6wQVWdBryZ3iCElTkT+Mvm/GsmWb855wubWNel12R7DnAj8PAkGydZG3jeDO7/dmDBDPaTJEl6QAaSzFXVTcAhwBeTLKeX3D2+2XYvcCrwnObnxGOvBN4DnNEc+y3gUc3mc+g1sS5pznMd8N1m2wLg1OaY7wBvmSLEw4G9k1xGr3l0+6q6GDgOuBC4ADimqi6pqnvoDWi4oIn3BzP4CM4CtnMAhCRJ7Rqbw1dbUjUfCpDD6bGbPLnTH/6/POgJbYcwUI9f/9dthzAwW75nx7ZDGLiHvPoDbYcgzVdzOiLh5Ee+Ys5+17745ye2MtpiaCYNliRJ0qrrdIf9JO8GXjph9UlV9f424pEkSXNrLN2fmqTTyVyTtJm4SZKkzup0MidJkua3TndOb9hnTpIkaYRZmZMkSZ3V5pQhc8XKnCRJ0gizMidJkjprrPuDWa3MSZIkjTIrc5IkqbPG5vaBE62wMidJkjTCrMxJkqTOcp45SZIkDTUrc5IkqbMczSpJkqShZmVOkiR1lk+AkCRJ0lAzmZMkSRphNrNKkqTOcmoSSZIkzZok+yX5YZKrkxwxxX4HJKkkC6c7p5U5SZLUWcM0NUmSNYFPAM8CrgcuSnJKVV05Yb8FwGHABTM5r5U5SZKkufEU4Oqquqaqfgd8CXjBJPv9PfBh4K6ZnNRkTpIkddbYHL5mYHPgur731zfrfi/Jk4FHV9WpM71HkzlJkqRZkGRRkqV9r0UTd5nksN+P0UiyBvBR4K9X5br2mZMkSZ01l5MGV9ViYPEUu1wPPLrv/RbAz/reLwCeCJydBOCRwClJnl9VS1d2UitzkiRJc+MiYNskWyd5MPBy4JTxjVV1a1VtUlVbVdVWwPnAlIkcWJmTJEkdVkM0mrWqViR5I3A6sCbw2aq6Isn7gKVVdcrUZ5hcqubDdHrDaaMF23b6w3/7Rk9tO4SBuoLftB3CwPxN7mk7hIH61W/XaTuEgdvrxpPaDkFamTlNrz716FfO2e/a11/3hVZSRytzkiSps+ayz1xb7DMnSZI0wqzMSZKkzrIyJ0mSpKFmZU6SJHVWp0caNqzMSZIkjTCTOUmSpBFmM6skSeqssSGaNHhQrMxJkiSNMCtzkiSps5yaRJIkSUPNypwkSeosK3OSJEkaalbmJElSZzlpsCRJkoaalTlJktRZzjMnSZKkoWZlTpIkdZajWSVJkjTUrMxJkqTOcjSrJEmShpqVOUmS1Flj86A2Z2VOkiRphJnMSZIkjTCbWSVJUmc5NYkkSZKGmpU5SZLUWd0f/mBlTpIkaaRZmZMkSZ1lnzlJkiQNNStzkiSps8bSdgSDN6eVuSSnJXnYXF5zNiQ5LskBzfIxSbZrlt/VbmSSJGm+W+3KXJIAqaoZN0dX1f6re71hUVX/q+/tu4B/bCsWSZI0NR/nNUGSrZJcleTfgYuBVyU5L8nFSU5Ksl6S5yT5St8xeyX5j2b52iSbNMuvTHJhkmVJPp1kzSQvS/IvzfbDk1zTLG+T5LvN8geTXJlkeZJ/miLWrZvYLkry90nu6Ivn1L79Pp7kkGb5yGb/y5MsbhLWiec9O8nCJB8EHtLEf0JzjcP79nt/ksNW5fOVJElaVavTzPrHwPHAs4C/APatqp2BpcBbgW8BuyVZt9n/QODL/SdI8oRm/e5VtRNwL3AwsATYs9ltT+CXSTYH9gDOSbIR8CJg+6raAfiHKeL8V+CTVbUr8PMZ3tvHq2rXqnoi8BDgeSvbsaqOAH5bVTtV1cHAZ4DXNPe3BvBy4ISJxyVZlGRpkqV333PrDMOSJEmro+bw1ZbVSeZ+WlXnA7sB2wHnJllGL5HZsqpWAP8J/FmSBwHPBb454Rz7ALsAFzXH7gM8tqp+DqyXZAHwaOBE4On0ErtzgNuAu4BjkrwY+M0Uce4OfLFZ/vwM723vJBckuQx4JrD9DI+jqq6ll3w+GXg2cElV/XKS/RZX1cKqWrj2WhvM9PSSJEmTWp0+c3c2PwN8q6oOmmSfLwNvAH4FXFRVt0/YHuBzVfXOSY49DzgU+CG9BO7PgacBf11VK5I8hV7y93LgjfSSrpWZLFFewf2T2HUAkqwD/DuwsKquS3LU+LZVcAxwCPBI4LOreKwkSZplzjM3tfOB3ZP8EUCShyZ5XLPtbGBn4LVMaGJtnAkckOThzbEbJdmy2bYEeFvz8xJgb+Duqro1yXrABlV1GvBmYKfyezv6AAAgAElEQVQp4juXXsIHvSbccT8FtkuydpIN6CWGcF/idnNznQOm+wCAe5Ks1ff+68B+wK7A6TM4XpIk6QFZ7dGsVXVTM3Dgi0nWbla/B/hRVd3bDDI4hKYf2YRjr0zyHuCMpn/ZPfQqeT+lV417NLCkOc91wA+aQxcA32yqaAHeMkWIhwMnNoMSvtZ37euaARrLgR/TSxipql8nORq4DLgWuGgGH8NiYHmSi6vq4Kr6XZKzgF9X1b0zOF6SJA3QfBjNmqru3yRAkjuqar0BX2MNeqN8X1pVP55u/40WbNvpD//tGz217RAG6oopu2yOtr/JPW2HMFC/+u2q9qAYPXvdeFLbIUgrM6fT+L5jq4Pm7Hfth679YitTFPs4r1nSTCR8NXDmTBI5SZKk2TDyj/NK8m7gpRNWn1RV7+9fMeiqXFVdCTx2kNeQJEmrptNNYI2RT+aapO390+4oSZLUQSOfzEmSJK2MU5NIkiRpqFmZkyRJnTUfpiaxMidJkjTCrMxJkqTO6n5dzsqcJEnSSLMyJ0mSOsvRrJIkSRpqVuYkSVJn1TzoNWdlTpIkaYRZmZMkSZ1lnzlJkiQNNStzkiSps3wChCRJkoaayZwkSdIIs5lVkiR1VvcbWa3MSZIkjTQrc5IkqbMcACFJkqShZmVOkiR1lpMGS5IkaahZmZMkSZ1V9pmTJEnSMLMyJ0mSOms+9JkzmWvRbXf/pu0QBuqwt6zbdggD9bB3nN12CAOzZL2N2g5hoKq63ezy5PW25KOPeV7bYQzUN//71LZDkIaGyZwkSeos+8xJkiRpqFmZkyRJnTUf+sxZmZMkSRphVuYkSVJnjXV8wBNYmZMkSRppJnOSJEkjzGZWSZLUWd1vZLUyJ0mSNNKszEmSpM4amwe1OStzkiRJI8zKnCRJ6iwf5yVJkqShZmVOkiR1lo/zkiRJ0lCzMidJkjrL0aySJEkaalbmJElSZzmaVZIkSUPNypwkSeosR7NKkiRpqFmZkyRJnVVlnzlJkiQNMZM5SZKkEWYzqyRJ6iwnDZYkSdJQszInSZI6y6lJJEmSNNSszEmSpM7ycV6SJEkaalbmJElSZzmadRYkOTvJwkFfZ9CS3NH83CzJV5vlnZLs325kkiRpPrMyt4qq6mfAAc3bnYCFwGntRSRJklbGx3mtgiRbJflBks8lWZ7kq0keOmGfTyZZmuSKJO/tW79rku8luTTJhUkWJFkzyUeSXNSc73XNvo9KsiTJsiSXJ9lzipgOTfKjJN9JcnSSjzfrj0tyQN9+41W39ZKcmeTiJJclecFK7vPyJA8G3gcc2MRyYJIfJ9m02W+NJFcn2eSBfbKSJEkrN9vNrH8MLK6qHYDbgL+asP3dVbUQ2AF4RpIdmqToy8DhVbUjsC/wW+AvgFuraldgV+C1SbYGXgGcXlU7ATsCyyYLJMmjgPcCuwPPArabQfx3AS+qqp2BvYF/TpLJdqyq3wFHAl+uqp2q6svAF4CDm132BS6tqpsnxLWoSWiXjo3dOYOQJEnS6hqbw9dMJNkvyQ+bgs8Rk2x/a5Irm0LWmUm2nO6cs53MXVdV5zbLXwD2mLD9ZUkuBi4BtqeXYP0xcENVXQRQVbdV1Qrg2cCrkywDLgA2BrYFLgIOTXIU8KSqun0lsTwVOLuqbmoSry/PIP4A/5hkOfD/gM2BR8zguHGfBV7dLP85cOzEHapqcVUtrKqFa6yx7iqcWpIkjbIkawKfAJ5DLwc6KMnEYtMlwMKmMPZV4MPTnXe2+8xNbJj+/fumqvY2YNequiXJccA69BKoyRq0A7ypqk7/gw3J04HnAp9P8pGqOn6G8YxbQZPINpW3BzfrDwY2BXapqnuSXNvEOCNVdV2SG5M8k14yefB0x0iSpMEZsnnmngJcXVXXACT5EvAC4MrxHarqrL79zwdeOd1JZ7sy95gkT2uWDwK+27dtfeBO4NYkj6CXlQL8ANgsya4ATX+5BwGnA3+ZZK1m/eOSrNuUG39RVUcDnwF2XkksFwB7Jdm4OcdL+7ZdC+zSLL8AWKtZ3qA59z1J9gamK23eDiyYsO4YelXJr1TVvdMcL0mS5o/Ngev63l/frFuZvwD+73Qnne1k7irgNU0z5UbAJ8c3VNWl9EqHV9Brjjy3Wf874EDg35JcCnyLXjXsGHqZ6sVJLgc+Ta+SuBewLMklwEuAf50skKq6ATgKOI9ek+nFfZuPptdn70J6FbTxzmsnAAuTLKVXVfvBNPd7FrDd+ACIZt0pwHpM0sQqSZLm1hg1Z6/+fvHNa9GEcCbrhz9p6TDJK+nNmPGR6e5xtptZx6rq9RPW7TW+UFWHTHZQ019ut0k2vat59ftc85pWVR1Lk1QlOYTeh0JV3Tjheu9s1t8MPI1JVNV6zc9rgSc2y7+iNzij3470Bj5MlwhKkqQOqarFwOIpdrkeeHTf+y2An03cKcm+wLuBZ1TV3dNd13nmZlEzKuUvsa+cJElDYcjmmbsI2LYZR/A/wMvpzdLxe0meTK81cr+q+sVMTjpryVx/xWquJbkAWHvC6ldV1WXjb6rqOOC4QcZRVR8EPjjIa0iSpNFUVSuSvJHeuIA1gc9W1RVJ3gcsrapT6DWrrgec1MyO9t9V9fypztuJylxVPbXtGCRJkqZTVacx4clRVXVk3/K+q3rOTiRzkiRJkxkbrqlJBmK2R7NKkiRpDlmZkyRJnTVkkwYPhJU5SZKkEWZlTpIkddbYcE1NMhBW5iRJkkaYlTlJktRZ3a/LWZmTJEkaaVbmJElSZznPnCRJkoaalTlJktRZVuYkSZI01KzMSZKkzirnmZMkSdIwszInSZI6yz5zkiRJGmomc5IkSSPMZlZJktRZZTOrJEmShpmVOUmS1FlOTSJJkqShZmVOkiR1llOTSJIkaahZmZMkSZ01H/rMmcy1aP21H9p2CAP18Y/e2XYIA/WlDZ/edggDs8f2/9N2CAN16eWPbDuEgbr9d2u2HcJAveGuZTzqYdu1HcZA3fDrK9sOQSPEZE6SJHWWfeYkSZI01KzMSZKkzvIJEJIkSRpqVuYkSVJnjc2D0axW5iRJkkaYlTlJktRZ9pmTJEnSUDOZkyRJGmE2s0qSpM5yAIQkSZKGmpU5SZLUWQ6AkCRJ0lCzMidJkjrLPnOSJEkaalbmJElSZ9lnTpIkSUPNypwkSeos+8xJkiRpqFmZkyRJnWWfOUmSJA01K3OSJKmzqsbaDmHgrMxJkiSNMCtzkiSps8bsMydJkqRhZjInSZI0wmxmlSRJnVVOGixJkqRhZmVOkiR1lgMgJEmSNNSszEmSpM6yz9wkkhyW5KokJ6xk+yFJPt4sH5XkbQ80yFGT5M1JHtp2HJIkqftWpzL3V8Bzquonsx3M6kryoKpa0XYcfd4MfAH4TduBSJI0n41Zmbu/JJ8CHguckuSvk3wjyfIk5yfZYZpjd2r2W57k60k2TPLwJN9vtu+YpJI8pnn/X0kemmTTJF9LclHz2r3ZflSSxUnOAI5Psn2SC5Msa66x7RSxvLrZ59Ikn2/WbZnkzGb9mX1xHJfkgL5j72h+7pXk7CRfTfKDJCek5zBgM+CsJGetyucrSZK0qlYpmauq1wM/A/YGtgIuqaodgHcBx09z+PHAO5r9LwP+rqp+AayTZH1gT2ApsGeSLYFfVNVvgH8FPlpVuwIvAY7pO+cuwAuq6hXA64F/raqdgIXA9ZMFkWR74N3AM6tqR+DwZtPHgeOb+E4APjaDj+TJ9Kpw29FLcnevqo+Nf0ZVtfck11+UZGmSpXffc+sMLiFJklZXzeF/bXkgAyD2oJdcUVXfTrJxkg0m27FZ/7Cq+k6z6nPASc3y94DdgacD/wjsBwQ4p9m+L7BdkvHTrZ9kQbN8SlX9tlk+D3h3ki2Ak6vqxyuJ+5nAV6vq5ib2XzXrnwa8uFn+PPDhae4f4MKqur65x2X0EtzvTnVAVS0GFgNstGDb7td+JUnSQD2QZC6TrFud5OQcelW5LYFvAu9oznNqs30N4Gl9SVvv4r3k7s7fX7jqxCQXAM8FTk/yv6rq2yuJeyZxju+zoomB9C764L597u5bvhdHB0uSNFQczTq1JcDB0Os/BtxcVbdNtmNV3QrckmTPZtWrgPEq3RLglcCPq2oM+BWwP3Bus/0M4I3j50qy02TXSPJY4JqmmfMUYGV9+M4EXpZk4+a4jZr13wNe3iwfzH0VtmvpNecCvABYayXn7Xc7sGDavSRJkh6gB1JJOgo4NslyeqM2XzPN/q8BPtVM2XENcChAVV3bVNmWNPt9F9iiqm5p3h8GfKK5zoOa/V4/yfkPBF6Z5B7g58D7Jguiqq5I8n7gO0nuBS4BDmmu89kkfwPcNB4fcDTwzSQX0ksE7/zDs/6BxcD/TXLDZP3mJEnS3JgPT4DIfCg/Dquu95k7YqOnth3CQP3R3WNthzAwe2z/P22HMFCXXv7ItkMYqNuzZtshDNQb7lrWdggDd8Ovr2w7hEGarJvWwGy6wR/P2e/am2794Zze2zj7eEmSpM6aD0WrziZzTZ+4MyfZtE9V/XKu45EkSRqEziZzTcI26WAJSZKkruhsMidJkuTjvCRJkjTUrMxJkqTOmg8DIKzMSZIkjTArc5IkqbPmw6TBVuYkSZJGmJU5SZLUWfaZkyRJ0lCzMidJkjrLeeYkSZI01KzMSZKkzipHs0qSJGmYWZmTJEmdZZ85SZIkDTUrc5IkqbOcZ06SJElDzWROkiRphNnMKkmSOsupSSRJkjTUrMxJkqTOcgCEJEmShpqVOUmS1FlW5iRJkjTUrMxJkqTO6n5dzsqcJEnSSMt8aEtWT5JFVbW47TgGxfsbbd7f6OryvYH3p+FnZW5+WdR2AAPm/Y027290dfnewPvTkDOZkyRJGmEmc5IkSSPMZG5+6XqfCO9vtHl/o6vL9wben4acAyAkSZJGmJU5SZKkEWYyJ0mSNMJM5jTSkqw9k3UaTl3//pK8dCbrNHySbNR2DNJMmcx1XJLDZ7JuhJ03w3Ujye9v5L1zhutGUpI3Jtmw7TgG5IIkJyXZP0naDma2JTlzJus0Gnw2a/e9BvjXCesOmWTdSEnySGBz4CFJngyM/2W7PvDQ1gKbfX5/IyjJc4D9gc2TfKxv0/rAinaiGohHAhcluRj4LHB6dWdU3eOAfYE/B/4tyZeB46rqR+2G9cAkWYfen7FNmkS8/8/eZq0FpgfE0awdleQg4BXAHsA5fZsWAPdW1b6tBDZLkryGXlKzEFjat+l2en/hntxGXLPF72/kv78dgZ2A9wFH9m26HTirqm5pJbABaKpWzwYOpfd9fgX4TFX9V6uBzaIkewNfANYFLgWOqKqRrCA3lf0300vc/of7krnbgKOr6uNtxabVZzLXUUm2BLYGPgAc0bfpdmB5VXWiOpDkJVX1tbbjmG1+f92QZK2quqftOAatSV4PBfYDzgJ2A75VVW9vNbAHIMnGwCuBVwE3Ap8BTqGXpJ9UVVu3GN4DluRNVfVvbceh2WEyp5HWdJZ/CbAVfd0Gqup9bcWkmev695dkd+AoYEt69xegquqxbcY1W5IcRq8rwM3AMcA3quqeJGsAP66qbVoN8AFI8iPg88CxVXX9hG3vqKoPtRPZ7EnyJ/zhn73jWwtIq80+cx2X5MXAh4CH0/tFMv7LZP1WA5s93wRuBb4P3N1yLLPO72/kfQZ4C737u7flWAZhE+DFVfXT/pVVNZbkeS3FNFveU1Vf6V+R5KVVdVJHErnPA9sAy7jv/80CTOZGkJW5jktyNfBnVXVV27EMQpLLq+qJbccxKH5/oy3JBVX11LbjGJQkn6+qV023bhQlubiqdp5u3ahKchWwXYcGrMxrVua678auJgKN7yV5UlVd1nYgA+L3N9rOSvIR4GT6Ko9VdXF7Ic2q7fvfJFkT2KWlWGbFPBqJfDm90cg3tB2IHjiTue5b2gyp/wb3/2Uy0qMF++wBHJLkJ/Tub7wZcod2w5o1fn+jbbwqt7BvXQHPbCGWWZPkncC76E0tc9v4auB3jP5D239Gb4T18+k1j4+7nV6TeVdsAlyZ5ELu/3fL89sLSavLZtaOS3LsJKurqv58zoMZgGbU5x+Y2IdnVPn9aZgl+UBVdWYS5H5JHtSVUeOTSfKMydZX1XfmOhY9cCZzGmlJHjPZ+qr677mORauu699fkiMnWz/qo3WTPL6qfpBk0v5jo9yMnOQrVfWyJJfRq6LeT4eqxuoQm1k7rqnsTPYXUicqO8D/oXd/AdahNzfbD5nQl2dU+f2NvDv7ltcBngd0oQ/kXwOvBf55km2j3ow8/ri8UR+NO6Ukt3Pf3y0PBtYC7uzQSPl5xWSu+07tW14HeBG9PiGdUFVP6n/fVApe11I4g+D3N8Kq6n7JTpJ/ojfx7Eirqtc2P/duO5bZVlU3ND873dRfVQv63yd5IfCUlsLRA2Qz6zzTTOb5/6pqlP/lPKUuTR8wkd/faGuehXlhVW3bdiwPRDP/4UqN8gCdCRWr+22iW3M8/oEk51fVbm3HoVVnZW7+2RaYtJ/SKEry1r63awA7Aze1FM5c8PsbIRP6Xa0JbErvea2j7s+m2Fb0pmIZSRMrVl01ISFfg96Ia6s7I8pkruP6/pWZ5ufPgXe0GtTs6v+LdwW9Plidedan39/I6+93tYLevIEjP0Kyqg5tO4a5kuTh9Lo4AN0ZnMP9E/IVwLXAC9oJRQ+UzazqhCQL6DWB3NF2LFp1Xf7+mofQ79m8XVJVy9uMZ7YleS69ASv9Cc/IVx+TPJ/eAI/NgF/Qe77uVVXVlcE56pA12g5Ag5fk+Un+qXl1aoRWkicmuYTebOZXJPl+kk49Hsrvb3QlORw4gd6zdR8OnJDkTe1GNXuSfAo4EHgTverxS+klPV3w98BuwI+qamtgH+DcdkOaPUm2SPL1JL9IcmOSryXZou24tHqszHVckg8Cu9L7hQJwELC0KxN9Jvke8O6qOqt5vxfwj1X1J60GNkv8/kZbkuXA06rqzub9usB5XZmrLMnyqtqh7+d6wMlV9ey2Y3ugkiytqoVJLgWeXFVjSS6sqk6M+EzyLeBE4PPNqlcCB1fVs9qLSqvLPnPdtz+wU1WNAST5HHAJ0IlkAFh3PBEAqKqzm1+YXeH3N9oC3Nv3/t5mXVf8tvn5mySbAb+kN1dgF/y6SU6X0Kuo/oJuPZt106rqf8LMcUne3Fo0ekBM5uaHhwG/apY3aDOQAbgmyd9y/39d/qTFeAbB7290HQtckOTrzfsXAp9pMZ7ZdmqShwEfAS6mN0jnmHZDmjUvAO6i9zzWg+n92Rv5voB9bk7ySuCLzfuD6CXjGkE2s3ZckoOADwJn0asIPB14Z1V9qdXAZkkzb9d76T2wHXr/in5vVd3SXlSzx+9v9DUTIe9B7/tbUlWXtBzSQCRZG1inqm5tOxZNr3mU3seBp9FLwr8HHN71yZK7ymRuHkjyKHr9rgJcUFU/bzkkrQK/v9GVZDfgiqq6vXm/ANiuqi5oN7LZkeTVk62vquPnOpbZ5uOuNEoczdpxSV4E/KaqTqmqbwJ3NY9t6YQk32qaecbfb5jk9DZjmk1+fyPvk0D/dCt3Nuu6Yte+157AUcDz2wxotlTVgqpav3mtA7yEXiWrE5J8bpI/e59tMyatPpO57vu7/maPqvo18HctxjPbNmnuCYCmee7hLcYz2/z+Rluqr/mjGcjSmb7KVfWmvtdrgSfTq2J1TlV9A+jSY/R2mOTP3pNbjEcPQGf+UtFKTZawd+l7H0vymPFZ2ZNsSbceSeP3N9quSXIY91Xj/gq4psV4Bu039B45N/LmweOu1kiy4Xj/1OT/t3fnwVaX9x3H358Qx4UllqlGGxcCY1xCRaEU4wJKMklq2qk1UQerUWtiDI1anZrRRKeNLWpw1IKT4CQuVZMaNWqJ6CQ0KIsILgguUTuOW2LaxlhrRCXI8ukfz+9wD9frBS+/ex9+z/m+Zhg458DM58zvcs7ze5bvV8Mp67Olo8SFK98jkq4AvkP6IDoDWJY3Uq2+CdwvaUH1eCJwWsY8dYvr12ynAzOBC0jXbx4FvT9Jd9E1wPkAsB9wa75EtSq93dXlwAOSfky6hscC0/JGCn0VByAKV9XsuhD4VPXUXGBaq4hpCST9IalSu0gFWV9te+3jtn+RLdwWiuvX7Ou3KZLOt31J7hx9JWlS28O1wEu2X86VJ7w/kvYjLR0LmGf7qbbXNszaha1fDOY6nKSrbBfTXqg7SY/aHps7R3+J69dspb+/JpM0s7fXbZ85UFlyiJ/NZoll1nBI7gD9rKRq+z2J69dsjX5/3cp3bPQS4IaX8diOtGx8S/X4GNIWhxXZEg2sRv9sdpoYzIXSxdRzs5V+/Zr+/q4E/ofUwUOkTglDbU/PmqoeewFH2F4DIOlqYK7ts/PGGjBN/9nsKFGaJIQQ8mn67MdnbH/X9krbb9ieRarHVoI/Aoa2PR5SPRfCVidm5kLTv0w25Z3cAfpZXL9muy13gC20TtJfAz8izeRMAdbljVSbS4Hlku6rHk8iFUXuFKV/thQlDkB0OEkn2/7X3Dm2hKSPAHvSdnNie2G+RPWTNLinE6xNv36SWktzI21fVPWL3MX2Q5mj1ULSdOCfgVXAT4ExwN/Z/kHWYDWRNAKYQdq7aWAx6f29mC9VfSTtAkyoHm7USq/pJ60ljQJetr1a0uHA/sCNrULCkobbfi1nxrD5YjBXOEkfA87l3YOdIiqZS/o2cBzwFF0zArZdREshSQcD1wBDbO8haQzwFdtTM0erhaRZwHpgsu19Jf0BaV/S+MzRaiFphe0DqrZsRwFnA/fZHpM52oBoeumV3jT9tKekFaRCyCOAnwE/Afa2fWTOXKFvYpm1fLcBVwPfp5zlj3ZHkT6AVucO0k+uBD5D+qDF9mOSJuaNVKsJtsdKWg6ppZCkktpBbVP9fiRws+3X0mRkxzgGKHIwR/OXIdfbXlvdaPyL7ata/w9D88Rgrnxrq03JpXqe9IVZ6mAO27/qNgAoaVC+RtIgqpNzknYizdSV4i5Jz5CWWadW7+/3mTMNpKYPeHrT9GWtNZKmACfR1e1im17+ftiKxWCuUFWfPUhfJlOBO2kb8DR9L4Skq0gfpm8DKyTNY+P3V0pBz19VS62uZqzOBJ7OnKlOM0k/mztLmgZ8gdTxogi2z6u2Arxhe52ktymrJdSmNH3AU7JTSO3mptl+QdJHgSL2cnai2DNXKEkvkD5Ie7oztu2RAxypVpJO6u112zcMVJb+VLW6mkFq5yVSO6+zbP9v1mA1krQP8Em6WgoVM1iVtAhYCCwCFttemTnSgJK03PaBuXP0B0lLbR+UO0dfVLPhN9g+IXeWUI8YzIViVJvnd7f9eO4sdenpRJmkj9p+IVemOkk61fa13Z671PZ5uTLVSdJI4FDgMFL/2dXAok4pPCvpG7Yvzp2jLyQdAqyw/ZakE4CxwAzbL2WOVgtJPwP+wnbp5X86QhQNLpykYyQNrf58gaQ7JBVzpyxpvqRh1bLyY8D1kq7InatGd0na0BJJ0r7AXRnz1O0LVZ0yACR9F9gpY55a2X4e+A9gHmmGbgdg36yhaiRpevX/bxtJ8yS9Wg18AGjqQK4yC3i7OkH+deAl4Ma8kWr1IrBY0oWSzmn9yh0q9E0M5sp3oe2Vkg4lnYq8gXS6tRQfsv0GcDRwve1xpCXJUlxMGtANkTQO+DFQ0tLI0cDJkqZIuhF4x/apuUPVRdJzwL8DHwauBUbb/mzeVLX6dPX/78+Bl4FWKaQSrHVauvpL0ozcDDbuCNF0/wXMIY0Dhrb9Cg0UByDK1zr5+Dlglu3Zkv4xY566fVDSrsCxwDdzh6mb7bslbUPaKzcUOMr2s5ljbbG2AzoAXyINeBYDFxVWrHQmaZl1CnAgsEDSQtvP5Y1Vm5JLr6yUdD5wInBYtc+smNOetr8F712QPDRL7JkrnKQ5wK9Js1XjSCUSHiqlaKmkY0inH++3PbXao3SZ7Ub3h2w7rdsymVSG5UVo/mndbgd0uh/UafwBne4kDSGdHvx7YDfbgzJHqoWkS0m1HlcBfwrsCMyxPaHXf9gAVfeH44GHbS+qupMcbruIpVZJnyDNFhdZkLzTxGCucJJ2AD4LPGH72WoW649tz80cLfSiU07rlk7S5aSZuSHAEtKp1kXVXroiVAePWqVXBgND29teNZmkPYG9bP+8+iwdVMqJZEkPkkoB/aR14ljSk7ZH500W+iKWWQslaVi1l2U7YH713HDSabpHMkarhaSv257ewwwW0PyZq9IHa5Im275X0tE9vW77joHO1E+WAtNt/yZ3kP7QXnpFUqv0ShFLdpK+DJwGDAdGAR8h7Tf+ZM5cdSq8IHlHicFcuf6NtCl5GT0sYwFNX8Zq1SJr/MC0J5JutX2spCfoebC6f4ZYdZoE3EtX5fl2BkoZzN0OHF+Vk/mnaqluF9sP5Q5Wk5NIM4+fBy6TVFLplb8lLR0/CFCtbOycN1KtSi9I3lFimbVwkm6iunO2/UzuPHWTNLKkJasWSbva/u9qmeddSql1VTpJs0jtySbb3rdakpxre3zmaLWptm5MItXSOwL4ZQkndiU9aHtCq/CxpA8CjxZwIwV0RkHyThKDucJJmkxX0dKRwHLSwG5G1mA1kbSQtPzxMF2D1ifypgqbsql6VraLqBUo6VHbY9s7IUh6rKADSM8Br5JWAhaRiuwW0VtX0nTgdeCLwBnAVOAp20Wcmpe0ne1O6hNctFhmLVy1L2kBMJ5013w6MJp0R9Z4tidWSwTjgcOBuyUNsT2893+5dZO0kp77Wop02nNYD681SafUs1pTlbQwgKSdSDN1pSi59Mp5wKnAE8BXgHuAa7ImqteTkn5DGoQvJLWb+13mTKGPYmaucEoN6AfTdZLuftuv5E1Vn6oY8mHVrx2BFaTZuZuzBsXiEmMAAAeMSURBVAu1kHS+7Uty5+irqrvFcaRWUDeQTg9eYPu2rMFqVmLplepk7u9tr6seDwK2tf123mT1qfZwHgYcQqoV+LrtA/KmCn0Rg7nCSbqSVF9uNako60Jgie1VWYPVRNI60iGIS4B7os9gWVrLlLlzbAlJ+5BOQAqYZ7uYTeYll16RtBT4lO03q8dDSPsdD86brB6SdiMN5CYBY4DXSDf7jb156mQxmOsQ3e6cd7G9beZItZC0I+muciJpqXU9abB6YdZgoRbte82apFUaqFuniw1K6XBRFe1eWGLpFUkrus9S9fRcU0laT9prfLHt2bnzhC0Te+YKJ+lrpLuvcaRG0deR7p6LYPt1Sc8DuwO7AQdTUMud0OO+wSboXhqopdXxoumlgVpKLr3ylqSxth8FqHojF7GiUTmQNKt6vKTzgGeBBbavzRsr9EXMzBVO0rmkpdVlttfmzlO36jTdf1LtBwQejKXWcjR1Zq5TlFx6RdJ44EekhvQAuwLH2V6WL1W9qhWb1r7jE0iHq0ZkDRX6JGbmCmf7stwZ+tlevZVCaPoG+kCjDwpImk0aEMwuaeN8mwmt0isAtv+vOl3eeLYfrvY77k2aUX3G9prMsWoj6RFgW+AB0o3wxKhf2VwxMxeKVsIG+pJVpTq+DIyg7ebS9t/kylQnSZNIp1k/BzwE3EJqRF9Efa+qv+fBpGb0Y6vrObeU2VRJo4H9SG0RAbB9Y75E9ZG0k+3f5s4R6hEzc6F02vRfCRnNJi2R/5wC+0LaXkCqvTYImEwauF4HNL1OYMtM4E5gZ0nTqEqv5I1UD0n/QKpduR+pxtyfkWawihjMAe9IuoJ0eAxgAXBR1JprppiZC0WLmbmtW0mnA9+LpO1JPWhb9ebm2D4jb6r6lFp6peqLPAZYbnuMpA8D19juqZ9w40i6HXiSVP8Q4ERgjO2j86UKfRUzc6F0MTO3dZsj6Ujb9+QO0h8k3QJMAH4KfAeYX0K7q26lV14Bbm57bXghpVdW2V4vaa2kYaT3WcopZIBRtj/f9vhbklZkSxO2SAzmQukavYG+A5wFfEPSamAN5bQra7keOL7VRaAgnVB65ZGqjuX3Se/zTdK+x1KsknSo7fsBJB1CWaVXOkoss4ZGK30DfWg2STsA5wB72D5N0l7A3rbnZI4W3gdJI4Bhth/PHKU2kg4gLbF+iDQIfw042fZjWYOFPonBXGg0SQ+QNtAvo20Dve3bs4UKm03SjXS1gHomd566Vcusy4Av2h5d7Z9bUso+wRJLr0jqdY9tq4hwKaolZGy/kTtL6LsYzIVG64QN9CWTNJmuoqUjgRWk9lAzsgariaRHbP9Je/FjSY/ZHpM7Wx1KLL0i6b62h+9aQrY9eYAj1UrSOb29bvuKgcoS6hN75kLTFb2BvnS275W0gNRX9wjgdODjQBGDOVL5h+2pBgWSRgGr80aqT4mlV2wfARtOIU8l3WyYNIM8K2O0ugzNHSDUL2bmQqNJWgkMJn1BlriBvmiS5pGu3xKqlmy2X8mbqh6SRCr3cCqpVtlc4BDSvqT5GaPVqtTSK5JuBd4Aflg9NQXY0fax+VKF0LMYzIUQspF0JTCONBhfTOojvMR2EafqJC0DPg0cRLrRWGr71byp6tOt9MqtFFJ6BXpeDi9hiVzSzN5et33mQGUJ9Yll1tBopW+gL53ts2FDw+9TSKU8diH1jCzBUmCk7btzB+knpZZeAVgu6SDbSwEkTSDdcDTdstwBQv1iZi40Wukb6Esn6WukdkJjgRfpGpjfmzNXXSQ9BXwMeAl4i65tAPtnDVaTkkuvSHoa2Bv4ZfXUHsDTwHrKuoZDSe/nzdxZQt/FYC40XrX5un0D/Srb++RNFTaHpHNJS6sTSF+Si0qqcyVpz56et/3SQGfpDyWXXnmva9fS9GsoaTRwEzCcdJPxW9J1/EXWYKFPYpk1NFoPG+jHl7KBvkO8A1wD3EH6QvmBpO/ZvipvrHo0/Qt/M4yyfZykKQC2V1UHPxqvA67d94BzbN8HIOlwUreLg3OGCn0Tg7nQdI+TNtCPBn4HvC6pmA30HeBU4CDbbwFI+jZpYF7EYK4DFF16pXCDWwM5ANvzJQ3OGSj0XQzmQqN1wAb60om2zh3Vn4uY2SldNQN3Nekk6+6SfkhVeiVnrrDZnpd0IWmpFeAE4IWMecIWiMFcaLQeNtBfR1puDc1wPfCgpDurx0cB12bMEzaTbUs6i41Lr5xVUumVEkm6yfaJpM/JEXRtcVhAuiEODRSDudB02wOXU+gG+tLZvkLSfNKJZAGn2F6eN1V4H0ovvVKicdXhjpNIh8ZEV9uymBVvqDjNGhqtmhn4El13l38FFLOBPoStWemlV0ok6Uzgq6RSTr9uf4l07UZmCRa2SAzmQqNJehz4RNsG+sGk0gjxZRJCPyu99ErJJM2y/dXcOUI9Ypk1NF1soA8hkxi0NVcM5MoSg7nQdLGBPoQQQkeLZdbQeJLG0rWBfmFsoA8hhNBJYjAXQgghhNBgH8gdIIQQQggh9F0M5kIIIYQQGiwGcyGEEEIIDRaDuRBCCCGEBovBXAghhBBCg/0/ny3SU7ZraP8AAAAASUVORK5CYII=">
            <a:extLst>
              <a:ext uri="{FF2B5EF4-FFF2-40B4-BE49-F238E27FC236}">
                <a16:creationId xmlns:a16="http://schemas.microsoft.com/office/drawing/2014/main" id="{D22703D8-2AF8-48B9-A75A-44E89F316E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3EFB4-3C36-41AB-94B5-0693321B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774210"/>
            <a:ext cx="5165678" cy="484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1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777F45-14DC-4395-93D4-5ADEB44F694A}"/>
              </a:ext>
            </a:extLst>
          </p:cNvPr>
          <p:cNvSpPr txBox="1">
            <a:spLocks/>
          </p:cNvSpPr>
          <p:nvPr/>
        </p:nvSpPr>
        <p:spPr>
          <a:xfrm>
            <a:off x="142379" y="-228470"/>
            <a:ext cx="6420429" cy="1087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K-means clustering</a:t>
            </a:r>
            <a:endParaRPr lang="LID4096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EB631A-59F8-4D5C-BC3A-3B84EE75C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25" y="544483"/>
            <a:ext cx="6420429" cy="844943"/>
          </a:xfrm>
        </p:spPr>
        <p:txBody>
          <a:bodyPr/>
          <a:lstStyle/>
          <a:p>
            <a:r>
              <a:rPr lang="en-AU" dirty="0"/>
              <a:t>5 clusters in total after try with k equals 3, 4 and 5. </a:t>
            </a:r>
          </a:p>
          <a:p>
            <a:r>
              <a:rPr lang="en-AU" dirty="0"/>
              <a:t>Cluster centroids:</a:t>
            </a:r>
          </a:p>
          <a:p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57198F-8220-4CE6-90E8-4D166942498B}"/>
              </a:ext>
            </a:extLst>
          </p:cNvPr>
          <p:cNvSpPr/>
          <p:nvPr/>
        </p:nvSpPr>
        <p:spPr>
          <a:xfrm rot="5400000">
            <a:off x="1352510" y="5061363"/>
            <a:ext cx="554344" cy="2404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4647821-9054-4663-B724-9F4A43904420}"/>
              </a:ext>
            </a:extLst>
          </p:cNvPr>
          <p:cNvGrpSpPr/>
          <p:nvPr/>
        </p:nvGrpSpPr>
        <p:grpSpPr>
          <a:xfrm>
            <a:off x="1" y="858983"/>
            <a:ext cx="11423176" cy="2703084"/>
            <a:chOff x="236311" y="1847434"/>
            <a:chExt cx="11576400" cy="307468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8BA618E-644C-4F9E-9601-8AD394E4D7DB}"/>
                </a:ext>
              </a:extLst>
            </p:cNvPr>
            <p:cNvSpPr/>
            <p:nvPr/>
          </p:nvSpPr>
          <p:spPr>
            <a:xfrm>
              <a:off x="2425700" y="2364496"/>
              <a:ext cx="406400" cy="2545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86EFE2-FE3B-4E0D-8300-8FFC224DE79D}"/>
                </a:ext>
              </a:extLst>
            </p:cNvPr>
            <p:cNvSpPr/>
            <p:nvPr/>
          </p:nvSpPr>
          <p:spPr>
            <a:xfrm>
              <a:off x="3594100" y="2305188"/>
              <a:ext cx="554344" cy="2545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07D624-EACD-4E62-9FA2-BB99A0556F81}"/>
                </a:ext>
              </a:extLst>
            </p:cNvPr>
            <p:cNvSpPr/>
            <p:nvPr/>
          </p:nvSpPr>
          <p:spPr>
            <a:xfrm>
              <a:off x="5780230" y="2364495"/>
              <a:ext cx="554344" cy="2404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901336-F76D-4C0E-9A08-2C4693465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311" y="2260542"/>
              <a:ext cx="10082381" cy="240483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9D4FA1-820C-4E13-BEB2-C0052CC07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5238" y="2136053"/>
              <a:ext cx="1677473" cy="278606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E4C087-C462-48A8-B6F8-7467DB293728}"/>
                </a:ext>
              </a:extLst>
            </p:cNvPr>
            <p:cNvSpPr/>
            <p:nvPr/>
          </p:nvSpPr>
          <p:spPr>
            <a:xfrm>
              <a:off x="6057402" y="2497540"/>
              <a:ext cx="654674" cy="216783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4AF280-4A3F-45D6-BB89-420E3F064E09}"/>
                </a:ext>
              </a:extLst>
            </p:cNvPr>
            <p:cNvSpPr/>
            <p:nvPr/>
          </p:nvSpPr>
          <p:spPr>
            <a:xfrm>
              <a:off x="7571606" y="2482993"/>
              <a:ext cx="347920" cy="216783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D54A06-56D5-4B83-8315-C388280C7193}"/>
                </a:ext>
              </a:extLst>
            </p:cNvPr>
            <p:cNvSpPr/>
            <p:nvPr/>
          </p:nvSpPr>
          <p:spPr>
            <a:xfrm>
              <a:off x="10917091" y="2445166"/>
              <a:ext cx="851193" cy="216783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B5BB3B-38EA-4575-AFFE-271577618299}"/>
                </a:ext>
              </a:extLst>
            </p:cNvPr>
            <p:cNvSpPr/>
            <p:nvPr/>
          </p:nvSpPr>
          <p:spPr>
            <a:xfrm>
              <a:off x="8576739" y="2445165"/>
              <a:ext cx="591428" cy="216783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012B66-1477-4812-84DE-B87EAEA29E3A}"/>
                </a:ext>
              </a:extLst>
            </p:cNvPr>
            <p:cNvSpPr txBox="1"/>
            <p:nvPr/>
          </p:nvSpPr>
          <p:spPr>
            <a:xfrm>
              <a:off x="5472752" y="1847434"/>
              <a:ext cx="6209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0                           1                 2                          3             4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32E7AD7-BD07-4FA2-9252-C36462189678}"/>
                </a:ext>
              </a:extLst>
            </p:cNvPr>
            <p:cNvSpPr/>
            <p:nvPr/>
          </p:nvSpPr>
          <p:spPr>
            <a:xfrm>
              <a:off x="5472752" y="2136053"/>
              <a:ext cx="6295532" cy="332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608FB379-E542-49E9-AD36-D6C2F3E0D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862" y="3361934"/>
            <a:ext cx="5291909" cy="34113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264AF7-C954-47A0-9F1A-4C0AE7DD5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867" y="4717775"/>
            <a:ext cx="457904" cy="7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8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777F45-14DC-4395-93D4-5ADEB44F694A}"/>
              </a:ext>
            </a:extLst>
          </p:cNvPr>
          <p:cNvSpPr txBox="1">
            <a:spLocks/>
          </p:cNvSpPr>
          <p:nvPr/>
        </p:nvSpPr>
        <p:spPr>
          <a:xfrm>
            <a:off x="142379" y="-228470"/>
            <a:ext cx="6420429" cy="1087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K-means clustering</a:t>
            </a:r>
            <a:endParaRPr lang="LID4096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83DF1-0AD6-485C-B5A6-6CA45883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295" y="1173045"/>
            <a:ext cx="6250295" cy="4106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4E72D-77E6-41F4-87A8-6D6D91C95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3046"/>
            <a:ext cx="6318862" cy="410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30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777F45-14DC-4395-93D4-5ADEB44F694A}"/>
              </a:ext>
            </a:extLst>
          </p:cNvPr>
          <p:cNvSpPr txBox="1">
            <a:spLocks/>
          </p:cNvSpPr>
          <p:nvPr/>
        </p:nvSpPr>
        <p:spPr>
          <a:xfrm>
            <a:off x="142379" y="-228470"/>
            <a:ext cx="6420429" cy="1087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K-means clustering</a:t>
            </a:r>
            <a:endParaRPr lang="LID4096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70C8A1-67B9-4713-8E33-63473EB08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350" y="858982"/>
            <a:ext cx="6915150" cy="4570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3A220D-F710-45DC-B49B-3B6D8D06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062" y="1042725"/>
            <a:ext cx="6357938" cy="43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453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183</TotalTime>
  <Words>451</Words>
  <Application>Microsoft Office PowerPoint</Application>
  <PresentationFormat>Widescreen</PresentationFormat>
  <Paragraphs>55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Rockwell</vt:lpstr>
      <vt:lpstr>Rockwell Condensed</vt:lpstr>
      <vt:lpstr>Wingdings</vt:lpstr>
      <vt:lpstr>Wood Type</vt:lpstr>
      <vt:lpstr>Boutiq travel ambassador program           GA Capstone project </vt:lpstr>
      <vt:lpstr>introduction</vt:lpstr>
      <vt:lpstr>Where our users come from?</vt:lpstr>
      <vt:lpstr>AMBASSADOR?</vt:lpstr>
      <vt:lpstr>K-means clustering?</vt:lpstr>
      <vt:lpstr>K-means clustering – FROM ID 2004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Social network analysis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Boutiq travel ambassador GA Capstone project</dc:title>
  <dc:creator>Tuan Dat Huynh</dc:creator>
  <cp:lastModifiedBy>Tuan Dat Huynh</cp:lastModifiedBy>
  <cp:revision>30</cp:revision>
  <dcterms:created xsi:type="dcterms:W3CDTF">2018-08-15T02:15:51Z</dcterms:created>
  <dcterms:modified xsi:type="dcterms:W3CDTF">2018-08-22T14:07:03Z</dcterms:modified>
</cp:coreProperties>
</file>